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66" r:id="rId4"/>
    <p:sldId id="267" r:id="rId5"/>
    <p:sldId id="262" r:id="rId6"/>
    <p:sldId id="263" r:id="rId7"/>
    <p:sldId id="265" r:id="rId8"/>
    <p:sldId id="264" r:id="rId9"/>
    <p:sldId id="259" r:id="rId10"/>
    <p:sldId id="269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Sheet2!$F$11</c:f>
              <c:strCache>
                <c:ptCount val="1"/>
                <c:pt idx="0">
                  <c:v>NATIONAL/RURAL INTERNATIONAL LEVEL</c:v>
                </c:pt>
              </c:strCache>
            </c:strRef>
          </c:tx>
          <c:invertIfNegative val="0"/>
          <c:cat>
            <c:strRef>
              <c:f>Sheet2!$E$12:$E$20</c:f>
              <c:strCache>
                <c:ptCount val="9"/>
                <c:pt idx="0">
                  <c:v>2015-16</c:v>
                </c:pt>
                <c:pt idx="2">
                  <c:v>2016-17</c:v>
                </c:pt>
                <c:pt idx="4">
                  <c:v>2017-18</c:v>
                </c:pt>
                <c:pt idx="6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Sheet2!$F$12:$F$20</c:f>
              <c:numCache>
                <c:formatCode>General</c:formatCode>
                <c:ptCount val="9"/>
                <c:pt idx="0">
                  <c:v>4</c:v>
                </c:pt>
                <c:pt idx="2">
                  <c:v>7</c:v>
                </c:pt>
                <c:pt idx="4">
                  <c:v>6</c:v>
                </c:pt>
                <c:pt idx="6">
                  <c:v>8</c:v>
                </c:pt>
                <c:pt idx="8">
                  <c:v>9</c:v>
                </c:pt>
              </c:numCache>
            </c:numRef>
          </c:val>
        </c:ser>
        <c:ser>
          <c:idx val="1"/>
          <c:order val="1"/>
          <c:tx>
            <c:strRef>
              <c:f>Sheet2!$G$11</c:f>
              <c:strCache>
                <c:ptCount val="1"/>
              </c:strCache>
            </c:strRef>
          </c:tx>
          <c:invertIfNegative val="0"/>
          <c:cat>
            <c:strRef>
              <c:f>Sheet2!$E$12:$E$20</c:f>
              <c:strCache>
                <c:ptCount val="9"/>
                <c:pt idx="0">
                  <c:v>2015-16</c:v>
                </c:pt>
                <c:pt idx="2">
                  <c:v>2016-17</c:v>
                </c:pt>
                <c:pt idx="4">
                  <c:v>2017-18</c:v>
                </c:pt>
                <c:pt idx="6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Sheet2!$G$12:$G$20</c:f>
            </c:numRef>
          </c:val>
        </c:ser>
        <c:ser>
          <c:idx val="2"/>
          <c:order val="2"/>
          <c:tx>
            <c:strRef>
              <c:f>Sheet2!$H$11</c:f>
              <c:strCache>
                <c:ptCount val="1"/>
                <c:pt idx="0">
                  <c:v>STATE LEVEL</c:v>
                </c:pt>
              </c:strCache>
            </c:strRef>
          </c:tx>
          <c:invertIfNegative val="0"/>
          <c:cat>
            <c:strRef>
              <c:f>Sheet2!$E$12:$E$20</c:f>
              <c:strCache>
                <c:ptCount val="9"/>
                <c:pt idx="0">
                  <c:v>2015-16</c:v>
                </c:pt>
                <c:pt idx="2">
                  <c:v>2016-17</c:v>
                </c:pt>
                <c:pt idx="4">
                  <c:v>2017-18</c:v>
                </c:pt>
                <c:pt idx="6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Sheet2!$H$12:$H$20</c:f>
              <c:numCache>
                <c:formatCode>General</c:formatCode>
                <c:ptCount val="9"/>
                <c:pt idx="0">
                  <c:v>8</c:v>
                </c:pt>
                <c:pt idx="2">
                  <c:v>5</c:v>
                </c:pt>
                <c:pt idx="4">
                  <c:v>2</c:v>
                </c:pt>
                <c:pt idx="6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4820224"/>
        <c:axId val="224830208"/>
        <c:axId val="0"/>
      </c:bar3DChart>
      <c:catAx>
        <c:axId val="224820224"/>
        <c:scaling>
          <c:orientation val="minMax"/>
        </c:scaling>
        <c:delete val="0"/>
        <c:axPos val="b"/>
        <c:majorTickMark val="out"/>
        <c:minorTickMark val="none"/>
        <c:tickLblPos val="nextTo"/>
        <c:crossAx val="224830208"/>
        <c:crosses val="autoZero"/>
        <c:auto val="1"/>
        <c:lblAlgn val="ctr"/>
        <c:lblOffset val="100"/>
        <c:noMultiLvlLbl val="0"/>
      </c:catAx>
      <c:valAx>
        <c:axId val="22483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48202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INTER-ZONAL LEVEL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0">
                  <c:v>2015-16</c:v>
                </c:pt>
                <c:pt idx="2">
                  <c:v>2016-17</c:v>
                </c:pt>
                <c:pt idx="4">
                  <c:v>2017-18</c:v>
                </c:pt>
                <c:pt idx="6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Sheet1!$B$3:$B$11</c:f>
              <c:numCache>
                <c:formatCode>General</c:formatCode>
                <c:ptCount val="9"/>
                <c:pt idx="0">
                  <c:v>2</c:v>
                </c:pt>
                <c:pt idx="2">
                  <c:v>3</c:v>
                </c:pt>
                <c:pt idx="4">
                  <c:v>6</c:v>
                </c:pt>
                <c:pt idx="6">
                  <c:v>6</c:v>
                </c:pt>
                <c:pt idx="8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ZONAL LEVEL</c:v>
                </c:pt>
              </c:strCache>
            </c:strRef>
          </c:tx>
          <c:invertIfNegative val="0"/>
          <c:cat>
            <c:strRef>
              <c:f>Sheet1!$A$3:$A$11</c:f>
              <c:strCache>
                <c:ptCount val="9"/>
                <c:pt idx="0">
                  <c:v>2015-16</c:v>
                </c:pt>
                <c:pt idx="2">
                  <c:v>2016-17</c:v>
                </c:pt>
                <c:pt idx="4">
                  <c:v>2017-18</c:v>
                </c:pt>
                <c:pt idx="6">
                  <c:v>2018-19</c:v>
                </c:pt>
                <c:pt idx="8">
                  <c:v>2019-20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9</c:v>
                </c:pt>
                <c:pt idx="2">
                  <c:v>12</c:v>
                </c:pt>
                <c:pt idx="4">
                  <c:v>17</c:v>
                </c:pt>
                <c:pt idx="6">
                  <c:v>10</c:v>
                </c:pt>
                <c:pt idx="8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80448"/>
        <c:axId val="133481984"/>
        <c:axId val="0"/>
      </c:bar3DChart>
      <c:catAx>
        <c:axId val="13348044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481984"/>
        <c:crosses val="autoZero"/>
        <c:auto val="1"/>
        <c:lblAlgn val="ctr"/>
        <c:lblOffset val="100"/>
        <c:noMultiLvlLbl val="0"/>
      </c:catAx>
      <c:valAx>
        <c:axId val="133481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48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0.72093</cdr:x>
      <cdr:y>0.65455</cdr:y>
    </cdr:from>
    <cdr:to>
      <cdr:x>0.86047</cdr:x>
      <cdr:y>0.87273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724400" y="2743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EDA63DF-8A33-42F2-A7EF-E8824D0954C9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B83482F-D877-4819-B357-91B3C47BE7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76200"/>
            <a:ext cx="8458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SUPPORTING </a:t>
            </a:r>
            <a:r>
              <a:rPr lang="en-US" sz="36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DOCUMENT FOR 7.2.1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3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33800" y="3733800"/>
            <a:ext cx="2057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79634" y="2967335"/>
            <a:ext cx="18473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8839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Best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practices in the Institutional web site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Any other relevant information</a:t>
            </a:r>
          </a:p>
          <a:p>
            <a:pPr algn="ctr"/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276600" y="2415530"/>
            <a:ext cx="2715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r>
              <a:rPr lang="en-US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PART-II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43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CA_LAB_PRINT\Desktop\cd049eed-d9d3-4120-9941-c96cbac8c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82" y="1491458"/>
            <a:ext cx="7010400" cy="4724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838200"/>
            <a:ext cx="7524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Prizes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and appreciations are great motivators for these students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19400" y="304800"/>
            <a:ext cx="52578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EVIDENCE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OF SUCCESS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80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RCM\Desktop\7.2.1(new)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710035"/>
            <a:ext cx="42672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2209800" y="-280689"/>
            <a:ext cx="5943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en-US" b="1" u="sng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RESULTS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OF MEHNDI COMPETITION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9673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-31412"/>
            <a:ext cx="8763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participating in various competitions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like; </a:t>
            </a:r>
            <a:r>
              <a:rPr lang="en-US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Mehndi</a:t>
            </a:r>
            <a:r>
              <a:rPr lang="en-US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, Rangoli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etc. win prizes at the Inter College Competitions </a:t>
            </a:r>
            <a:endParaRPr lang="en-US" dirty="0"/>
          </a:p>
        </p:txBody>
      </p:sp>
      <p:pic>
        <p:nvPicPr>
          <p:cNvPr id="7" name="Picture 6" descr="C:\Users\RCM\Desktop\7.2.1(new1)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4035425"/>
            <a:ext cx="4800600" cy="259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941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-155277"/>
            <a:ext cx="6172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sz="2400" b="1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PARTICIPATION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IN  PERFORMING ART</a:t>
            </a:r>
            <a:endParaRPr lang="en-US" sz="2400" u="sng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" y="3976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C:\Users\BHAWNA SEHGAL\Desktop\1a62d126-b02b-42c5-b2dd-805803e54e7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05000"/>
            <a:ext cx="5943600" cy="424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152400" y="1143000"/>
            <a:ext cx="86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Student’s potential in performing arts is tapped during Talent Hunt and they are prepared for these </a:t>
            </a:r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158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52600" y="314623"/>
            <a:ext cx="64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PARTICIPATION IN  PERFORMING ART</a:t>
            </a:r>
          </a:p>
        </p:txBody>
      </p:sp>
      <p:pic>
        <p:nvPicPr>
          <p:cNvPr id="4" name="Picture 3" descr="C:\Users\BHAWNA SEHGAL\Desktop\c9bbdd6e-1053-4816-a5a8-29eb6ee4b4c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27" y="1600200"/>
            <a:ext cx="4336473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BHAWNA SEHGAL\Desktop\c25b0db7-25d8-41e9-ad18-820e1c30a21c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24745"/>
            <a:ext cx="4424680" cy="3242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91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Student’s potential in performing art is tapped during Talent Hunt and they are prepared for these activities 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7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57400" y="329297"/>
            <a:ext cx="5638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EVIDENCE OF SUCCESS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BHAWNA SEHGAL\Desktop\9c460bb5-e2e0-40a8-a15c-0d37b17dcd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34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33400" y="1143000"/>
            <a:ext cx="8033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Students gets trophies and other prizes for their performance in sports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88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1152"/>
              </p:ext>
            </p:extLst>
          </p:nvPr>
        </p:nvGraphicFramePr>
        <p:xfrm>
          <a:off x="1524000" y="1676400"/>
          <a:ext cx="60960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2971800"/>
                <a:gridCol w="1676400"/>
              </a:tblGrid>
              <a:tr h="1059360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/RURAL INTERNATIONAL LEVEL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STATE LEVEL</a:t>
                      </a:r>
                      <a:endParaRPr lang="en-US" dirty="0"/>
                    </a:p>
                  </a:txBody>
                  <a:tcPr/>
                </a:tc>
              </a:tr>
              <a:tr h="646135"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</a:tr>
              <a:tr h="565368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</a:tr>
              <a:tr h="484601">
                <a:tc>
                  <a:txBody>
                    <a:bodyPr/>
                    <a:lstStyle/>
                    <a:p>
                      <a:r>
                        <a:rPr lang="en-US" dirty="0" smtClean="0"/>
                        <a:t>2017-18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565368">
                <a:tc>
                  <a:txBody>
                    <a:bodyPr/>
                    <a:lstStyle/>
                    <a:p>
                      <a:r>
                        <a:rPr lang="en-US" dirty="0" smtClean="0"/>
                        <a:t>2018-19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565368">
                <a:tc>
                  <a:txBody>
                    <a:bodyPr/>
                    <a:lstStyle/>
                    <a:p>
                      <a:r>
                        <a:rPr lang="en-US" dirty="0" smtClean="0"/>
                        <a:t>2019-20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667000" y="533400"/>
            <a:ext cx="4800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u="sng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PRIZES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WON IN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601661"/>
              </p:ext>
            </p:extLst>
          </p:nvPr>
        </p:nvGraphicFramePr>
        <p:xfrm>
          <a:off x="990600" y="1447800"/>
          <a:ext cx="73152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5000" y="533400"/>
            <a:ext cx="5943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PRIZES </a:t>
            </a:r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WON IN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3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57098"/>
            <a:ext cx="70865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PRIZES WON IN YOUTH FESTIVALS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905240"/>
              </p:ext>
            </p:extLst>
          </p:nvPr>
        </p:nvGraphicFramePr>
        <p:xfrm>
          <a:off x="990599" y="1397000"/>
          <a:ext cx="7543801" cy="431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653"/>
                <a:gridCol w="3237548"/>
                <a:gridCol w="2514600"/>
              </a:tblGrid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YEAR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INTER-ZONAL LEVEL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ZONAL LEVEL</a:t>
                      </a:r>
                      <a:endParaRPr lang="en-US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2017-18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2018-19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  <a:tr h="719667">
                <a:tc>
                  <a:txBody>
                    <a:bodyPr/>
                    <a:lstStyle/>
                    <a:p>
                      <a:r>
                        <a:rPr lang="en-US" dirty="0" smtClean="0"/>
                        <a:t>2019-20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7395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9008529"/>
              </p:ext>
            </p:extLst>
          </p:nvPr>
        </p:nvGraphicFramePr>
        <p:xfrm>
          <a:off x="990600" y="1295400"/>
          <a:ext cx="7010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38400" y="45720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PRIZES WON IN SPORTS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64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1200" y="65772"/>
            <a:ext cx="41275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b="1" u="sng" dirty="0" smtClean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en-US" sz="2400" b="1" u="sng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EVIDENCE </a:t>
            </a:r>
            <a:r>
              <a:rPr lang="en-US" sz="2400" b="1" u="sng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E67C8">
                        <a:tint val="40000"/>
                        <a:satMod val="250000"/>
                      </a:srgbClr>
                    </a:gs>
                    <a:gs pos="9000">
                      <a:srgbClr val="4E67C8">
                        <a:tint val="52000"/>
                        <a:satMod val="300000"/>
                      </a:srgbClr>
                    </a:gs>
                    <a:gs pos="50000">
                      <a:srgbClr val="4E67C8">
                        <a:shade val="20000"/>
                        <a:satMod val="300000"/>
                      </a:srgbClr>
                    </a:gs>
                    <a:gs pos="79000">
                      <a:srgbClr val="4E67C8">
                        <a:tint val="52000"/>
                        <a:satMod val="300000"/>
                      </a:srgbClr>
                    </a:gs>
                    <a:gs pos="100000">
                      <a:srgbClr val="4E67C8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OF SUCCESS</a:t>
            </a:r>
            <a:endParaRPr lang="en-US" sz="2400" b="1" dirty="0">
              <a:ln w="10541" cmpd="sng">
                <a:solidFill>
                  <a:srgbClr val="4E67C8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E67C8">
                      <a:tint val="40000"/>
                      <a:satMod val="250000"/>
                    </a:srgbClr>
                  </a:gs>
                  <a:gs pos="9000">
                    <a:srgbClr val="4E67C8">
                      <a:tint val="52000"/>
                      <a:satMod val="300000"/>
                    </a:srgbClr>
                  </a:gs>
                  <a:gs pos="50000">
                    <a:srgbClr val="4E67C8">
                      <a:shade val="20000"/>
                      <a:satMod val="300000"/>
                    </a:srgbClr>
                  </a:gs>
                  <a:gs pos="79000">
                    <a:srgbClr val="4E67C8">
                      <a:tint val="52000"/>
                      <a:satMod val="300000"/>
                    </a:srgbClr>
                  </a:gs>
                  <a:gs pos="100000">
                    <a:srgbClr val="4E67C8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482124"/>
            <a:ext cx="876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en-US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Students </a:t>
            </a:r>
            <a:r>
              <a:rPr lang="en-US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gets trophies and other prizes for their performance in sports .</a:t>
            </a:r>
          </a:p>
        </p:txBody>
      </p:sp>
      <p:pic>
        <p:nvPicPr>
          <p:cNvPr id="6" name="Picture 5" descr="C:\Users\BHAWNA SEHGAL\Desktop\9c460bb5-e2e0-40a8-a15c-0d37b17dcd7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69342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3625513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201</TotalTime>
  <Words>190</Words>
  <Application>Microsoft Office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BCA_LAB_PRINT</dc:creator>
  <cp:lastModifiedBy>BCA_LAB_PRINT</cp:lastModifiedBy>
  <cp:revision>36</cp:revision>
  <dcterms:created xsi:type="dcterms:W3CDTF">2021-08-24T21:29:38Z</dcterms:created>
  <dcterms:modified xsi:type="dcterms:W3CDTF">2021-10-28T20:12:36Z</dcterms:modified>
</cp:coreProperties>
</file>