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77C36D-1B74-42D3-B1B2-703E50DE257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0D9C-F18A-4FAD-912D-725C4044C79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7C36D-1B74-42D3-B1B2-703E50DE257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0D9C-F18A-4FAD-912D-725C4044C7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7C36D-1B74-42D3-B1B2-703E50DE257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0D9C-F18A-4FAD-912D-725C4044C7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77C36D-1B74-42D3-B1B2-703E50DE257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0D9C-F18A-4FAD-912D-725C4044C79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7C36D-1B74-42D3-B1B2-703E50DE257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0D9C-F18A-4FAD-912D-725C4044C7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77C36D-1B74-42D3-B1B2-703E50DE257D}"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E0D9C-F18A-4FAD-912D-725C4044C79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77C36D-1B74-42D3-B1B2-703E50DE257D}"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E0D9C-F18A-4FAD-912D-725C4044C79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77C36D-1B74-42D3-B1B2-703E50DE257D}"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E0D9C-F18A-4FAD-912D-725C4044C7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7C36D-1B74-42D3-B1B2-703E50DE257D}"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E0D9C-F18A-4FAD-912D-725C4044C7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7C36D-1B74-42D3-B1B2-703E50DE257D}"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E0D9C-F18A-4FAD-912D-725C4044C7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7C36D-1B74-42D3-B1B2-703E50DE257D}"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E0D9C-F18A-4FAD-912D-725C4044C79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B77C36D-1B74-42D3-B1B2-703E50DE257D}" type="datetimeFigureOut">
              <a:rPr lang="en-US" smtClean="0"/>
              <a:t>10/28/2021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66E0D9C-F18A-4FAD-912D-725C4044C7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9" y="-1235898"/>
            <a:ext cx="8000999" cy="1754326"/>
          </a:xfrm>
          <a:prstGeom prst="rect">
            <a:avLst/>
          </a:prstGeom>
        </p:spPr>
        <p:txBody>
          <a:bodyPr wrap="square">
            <a:spAutoFit/>
          </a:bodyPr>
          <a:lstStyle/>
          <a:p>
            <a:pPr lvl="0" algn="ctr"/>
            <a:endPar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a:p>
            <a:pPr lvl="0" algn="ctr"/>
            <a:endPar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a:p>
            <a:pPr lvl="0" algn="ctr"/>
            <a:endPar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a:p>
            <a:pPr lvl="0" algn="ctr"/>
            <a:endPar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a:p>
            <a:pPr lvl="0" algn="ctr"/>
            <a:endParaRPr lang="en-US"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a:p>
            <a:pPr lvl="0" algn="ctr"/>
            <a:endParaRPr 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p:txBody>
      </p:sp>
      <p:sp>
        <p:nvSpPr>
          <p:cNvPr id="5" name="TextBox 4"/>
          <p:cNvSpPr txBox="1"/>
          <p:nvPr/>
        </p:nvSpPr>
        <p:spPr>
          <a:xfrm>
            <a:off x="3425779" y="3886200"/>
            <a:ext cx="1031051" cy="461665"/>
          </a:xfrm>
          <a:prstGeom prst="rect">
            <a:avLst/>
          </a:prstGeom>
          <a:noFill/>
        </p:spPr>
        <p:txBody>
          <a:bodyPr wrap="non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en-US" dirty="0"/>
          </a:p>
        </p:txBody>
      </p:sp>
      <p:sp>
        <p:nvSpPr>
          <p:cNvPr id="8" name="Rectangle 7"/>
          <p:cNvSpPr/>
          <p:nvPr/>
        </p:nvSpPr>
        <p:spPr>
          <a:xfrm>
            <a:off x="228600" y="3214024"/>
            <a:ext cx="8610598" cy="2985433"/>
          </a:xfrm>
          <a:prstGeom prst="rect">
            <a:avLst/>
          </a:prstGeom>
          <a:noFill/>
        </p:spPr>
        <p:txBody>
          <a:bodyPr wrap="square" lIns="91440" tIns="45720" rIns="91440" bIns="45720">
            <a:spAutoFit/>
          </a:bodyPr>
          <a:lstStyle/>
          <a:p>
            <a:pPr lvl="0" algn="ct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lvl="0" algn="ct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lvl="0" algn="ct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lvl="0"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Best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practices in the Institutional web site</a:t>
            </a: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Any other relevant information</a:t>
            </a: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pPr algn="ctr"/>
            <a:endPar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9" name="Rectangle 8"/>
          <p:cNvSpPr/>
          <p:nvPr/>
        </p:nvSpPr>
        <p:spPr>
          <a:xfrm>
            <a:off x="4479634" y="2136338"/>
            <a:ext cx="184731" cy="461665"/>
          </a:xfrm>
          <a:prstGeom prst="rect">
            <a:avLst/>
          </a:prstGeom>
          <a:noFill/>
        </p:spPr>
        <p:txBody>
          <a:bodyPr wrap="none" lIns="91440" tIns="45720" rIns="91440" bIns="45720">
            <a:spAutoFit/>
          </a:bodyPr>
          <a:lstStyle/>
          <a:p>
            <a:pPr lvl="0" algn="ct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2" name="Rectangle 1"/>
          <p:cNvSpPr/>
          <p:nvPr/>
        </p:nvSpPr>
        <p:spPr>
          <a:xfrm>
            <a:off x="228600" y="272961"/>
            <a:ext cx="8839200" cy="1077218"/>
          </a:xfrm>
          <a:prstGeom prst="rect">
            <a:avLst/>
          </a:prstGeom>
        </p:spPr>
        <p:txBody>
          <a:bodyPr wrap="square">
            <a:spAutoFit/>
          </a:bodyPr>
          <a:lstStyle/>
          <a:p>
            <a:pPr lvl="0"/>
            <a:r>
              <a:rPr lang="en-US" sz="3200" b="1"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     </a:t>
            </a:r>
          </a:p>
          <a:p>
            <a:pPr lvl="0"/>
            <a:r>
              <a:rPr lang="en-US" sz="3200" b="1"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         SUPPORTING </a:t>
            </a:r>
            <a:r>
              <a:rPr lang="en-US" sz="32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DOCUMENT FOR 7.2.1</a:t>
            </a:r>
            <a:endParaRPr lang="en-US" sz="3200" dirty="0">
              <a:solidFill>
                <a:prstClr val="black"/>
              </a:solidFill>
            </a:endParaRPr>
          </a:p>
        </p:txBody>
      </p:sp>
      <p:sp>
        <p:nvSpPr>
          <p:cNvPr id="6" name="Rectangle 5"/>
          <p:cNvSpPr/>
          <p:nvPr/>
        </p:nvSpPr>
        <p:spPr>
          <a:xfrm>
            <a:off x="2895600" y="2310549"/>
            <a:ext cx="3505200" cy="830997"/>
          </a:xfrm>
          <a:prstGeom prst="rect">
            <a:avLst/>
          </a:prstGeom>
        </p:spPr>
        <p:txBody>
          <a:bodyPr wrap="square">
            <a:spAutoFit/>
          </a:bodyPr>
          <a:lstStyle/>
          <a:p>
            <a:pPr lvl="0"/>
            <a:r>
              <a:rPr lang="en-US" sz="2400" b="1"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       </a:t>
            </a:r>
          </a:p>
          <a:p>
            <a:pPr lvl="0"/>
            <a:r>
              <a:rPr lang="en-US" sz="2400" b="1"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          PART - I </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00908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981200" y="-193248"/>
            <a:ext cx="5638800" cy="1200329"/>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ea typeface="Times New Roman" pitchFamily="18" charset="0"/>
              <a:cs typeface="Times New Roman" pitchFamily="18" charset="0"/>
            </a:endParaRPr>
          </a:p>
          <a:p>
            <a:pPr lvl="0" algn="ctr"/>
            <a:endPar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ea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ea typeface="Times New Roman" pitchFamily="18" charset="0"/>
                <a:cs typeface="Times New Roman" pitchFamily="18" charset="0"/>
              </a:rPr>
              <a:t>BOTANICAL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ea typeface="Times New Roman" pitchFamily="18" charset="0"/>
                <a:cs typeface="Times New Roman" pitchFamily="18" charset="0"/>
              </a:rPr>
              <a:t>GARDEN</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7" name="Picture 6" descr="C:\Users\RCM\Desktop\ac048175-a141-4e5b-b82b-5d2999cfc2f2.jpg"/>
          <p:cNvPicPr/>
          <p:nvPr/>
        </p:nvPicPr>
        <p:blipFill>
          <a:blip r:embed="rId2"/>
          <a:srcRect/>
          <a:stretch>
            <a:fillRect/>
          </a:stretch>
        </p:blipFill>
        <p:spPr bwMode="auto">
          <a:xfrm>
            <a:off x="914400" y="1828800"/>
            <a:ext cx="7239000" cy="4191000"/>
          </a:xfrm>
          <a:prstGeom prst="rect">
            <a:avLst/>
          </a:prstGeom>
          <a:ln>
            <a:noFill/>
          </a:ln>
          <a:effectLst>
            <a:softEdge rad="112500"/>
          </a:effectLst>
        </p:spPr>
      </p:pic>
      <p:sp>
        <p:nvSpPr>
          <p:cNvPr id="3" name="TextBox 2"/>
          <p:cNvSpPr txBox="1"/>
          <p:nvPr/>
        </p:nvSpPr>
        <p:spPr>
          <a:xfrm>
            <a:off x="76201" y="1007081"/>
            <a:ext cx="8763000" cy="646331"/>
          </a:xfrm>
          <a:prstGeom prst="rect">
            <a:avLst/>
          </a:prstGeom>
          <a:noFill/>
        </p:spPr>
        <p:txBody>
          <a:bodyPr wrap="square" rtlCol="0">
            <a:spAutoFit/>
          </a:bodyPr>
          <a:lstStyle/>
          <a:p>
            <a:r>
              <a:rPr lang="en-US" dirty="0" smtClean="0"/>
              <a:t>  </a:t>
            </a:r>
          </a:p>
          <a:p>
            <a:r>
              <a:rPr lang="en-US" b="1" dirty="0" smtClean="0">
                <a:latin typeface="Times New Roman" pitchFamily="18" charset="0"/>
                <a:cs typeface="Times New Roman" pitchFamily="18" charset="0"/>
              </a:rPr>
              <a:t>Small Nursery with various species of plants is maintained in the Botanical garden </a:t>
            </a:r>
            <a:r>
              <a:rPr lang="en-US" dirty="0" smtClean="0"/>
              <a:t>.</a:t>
            </a:r>
            <a:endParaRPr lang="en-US" dirty="0"/>
          </a:p>
        </p:txBody>
      </p:sp>
    </p:spTree>
    <p:extLst>
      <p:ext uri="{BB962C8B-B14F-4D97-AF65-F5344CB8AC3E}">
        <p14:creationId xmlns:p14="http://schemas.microsoft.com/office/powerpoint/2010/main" val="184770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305227"/>
            <a:ext cx="5029200" cy="461665"/>
          </a:xfrm>
          <a:prstGeom prst="rect">
            <a:avLst/>
          </a:prstGeom>
        </p:spPr>
        <p:txBody>
          <a:bodyPr wrap="square">
            <a:spAutoFit/>
          </a:bodyPr>
          <a:lstStyle/>
          <a:p>
            <a:pPr lvl="0" algn="ct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DURGA SHAKTI APP</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5" name="Picture 4" descr="C:\Users\BCA_LAB_PRINT\Desktop\6b5bfcd7-a22b-46be-ac23-846a2606af7f.jpg"/>
          <p:cNvPicPr/>
          <p:nvPr/>
        </p:nvPicPr>
        <p:blipFill>
          <a:blip r:embed="rId2">
            <a:extLst>
              <a:ext uri="{28A0092B-C50C-407E-A947-70E740481C1C}">
                <a14:useLocalDpi xmlns:a14="http://schemas.microsoft.com/office/drawing/2010/main" val="0"/>
              </a:ext>
            </a:extLst>
          </a:blip>
          <a:srcRect/>
          <a:stretch>
            <a:fillRect/>
          </a:stretch>
        </p:blipFill>
        <p:spPr bwMode="auto">
          <a:xfrm>
            <a:off x="372572" y="1828800"/>
            <a:ext cx="4220210" cy="2733040"/>
          </a:xfrm>
          <a:prstGeom prst="rect">
            <a:avLst/>
          </a:prstGeom>
          <a:ln>
            <a:noFill/>
          </a:ln>
          <a:effectLst>
            <a:softEdge rad="112500"/>
          </a:effectLst>
        </p:spPr>
      </p:pic>
      <p:pic>
        <p:nvPicPr>
          <p:cNvPr id="6" name="Picture 5" descr="C:\Users\BHAWNA SEHGAL\Desktop\54a99fc7-87f4-468c-996e-5d042cb2f85d.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58145" cy="3220085"/>
          </a:xfrm>
          <a:prstGeom prst="rect">
            <a:avLst/>
          </a:prstGeom>
          <a:ln>
            <a:noFill/>
          </a:ln>
          <a:effectLst>
            <a:softEdge rad="112500"/>
          </a:effectLst>
        </p:spPr>
      </p:pic>
      <p:sp>
        <p:nvSpPr>
          <p:cNvPr id="2" name="TextBox 1"/>
          <p:cNvSpPr txBox="1"/>
          <p:nvPr/>
        </p:nvSpPr>
        <p:spPr>
          <a:xfrm>
            <a:off x="152400" y="766892"/>
            <a:ext cx="8610600" cy="923330"/>
          </a:xfrm>
          <a:prstGeom prst="rect">
            <a:avLst/>
          </a:prstGeom>
          <a:noFill/>
        </p:spPr>
        <p:txBody>
          <a:bodyPr wrap="square" rtlCol="0">
            <a:spAutoFit/>
          </a:bodyPr>
          <a:lstStyle/>
          <a:p>
            <a:endParaRPr lang="en-US" dirty="0" smtClean="0"/>
          </a:p>
          <a:p>
            <a:r>
              <a:rPr lang="en-US" b="1" dirty="0" smtClean="0">
                <a:latin typeface="Times New Roman" pitchFamily="18" charset="0"/>
                <a:cs typeface="Times New Roman" pitchFamily="18" charset="0"/>
              </a:rPr>
              <a:t>Students are encouraged to download “</a:t>
            </a:r>
            <a:r>
              <a:rPr lang="en-US" b="1" dirty="0" err="1" smtClean="0">
                <a:latin typeface="Times New Roman" pitchFamily="18" charset="0"/>
                <a:cs typeface="Times New Roman" pitchFamily="18" charset="0"/>
              </a:rPr>
              <a:t>Durga</a:t>
            </a:r>
            <a:r>
              <a:rPr lang="en-US" b="1" dirty="0" smtClean="0">
                <a:latin typeface="Times New Roman" pitchFamily="18" charset="0"/>
                <a:cs typeface="Times New Roman" pitchFamily="18" charset="0"/>
              </a:rPr>
              <a:t> Shakti App” to seek immediate help of the police when in distress </a:t>
            </a:r>
            <a:r>
              <a:rPr lang="en-US" dirty="0" smtClean="0"/>
              <a:t>.</a:t>
            </a:r>
            <a:endParaRPr lang="en-US" dirty="0"/>
          </a:p>
        </p:txBody>
      </p:sp>
    </p:spTree>
    <p:extLst>
      <p:ext uri="{BB962C8B-B14F-4D97-AF65-F5344CB8AC3E}">
        <p14:creationId xmlns:p14="http://schemas.microsoft.com/office/powerpoint/2010/main" val="247478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374" y="-87402"/>
            <a:ext cx="5737225" cy="830997"/>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SELF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DEFENSE TRAINING</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5" name="Picture 4" descr="C:\Users\BHAWNA SEHGAL\Desktop\619aeb38-d171-4f9d-b9af-34b21ba686cb.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50786"/>
            <a:ext cx="6553200" cy="4439285"/>
          </a:xfrm>
          <a:prstGeom prst="rect">
            <a:avLst/>
          </a:prstGeom>
          <a:ln>
            <a:noFill/>
          </a:ln>
          <a:effectLst>
            <a:softEdge rad="112500"/>
          </a:effectLst>
        </p:spPr>
      </p:pic>
      <p:sp>
        <p:nvSpPr>
          <p:cNvPr id="3" name="TextBox 2"/>
          <p:cNvSpPr txBox="1"/>
          <p:nvPr/>
        </p:nvSpPr>
        <p:spPr>
          <a:xfrm>
            <a:off x="838200" y="990600"/>
            <a:ext cx="5069566" cy="646331"/>
          </a:xfrm>
          <a:prstGeom prst="rect">
            <a:avLst/>
          </a:prstGeom>
          <a:noFill/>
        </p:spPr>
        <p:txBody>
          <a:bodyPr wrap="square" rtlCol="0">
            <a:sp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Taekwondo class is organized for self-defense </a:t>
            </a:r>
            <a:r>
              <a:rPr lang="en-US" b="1" dirty="0" smtClean="0"/>
              <a:t>.</a:t>
            </a:r>
            <a:endParaRPr lang="en-US" b="1" dirty="0"/>
          </a:p>
        </p:txBody>
      </p:sp>
    </p:spTree>
    <p:extLst>
      <p:ext uri="{BB962C8B-B14F-4D97-AF65-F5344CB8AC3E}">
        <p14:creationId xmlns:p14="http://schemas.microsoft.com/office/powerpoint/2010/main" val="72232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6733"/>
            <a:ext cx="7543800" cy="1200329"/>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endPar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FIRE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EXITINGUISHER IN LABORATORY</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5" name="Picture 4" descr="C:\Users\RCM\Desktop\9a3ea207-a67e-44e3-9d6c-c0e00f027075.jpg"/>
          <p:cNvPicPr/>
          <p:nvPr/>
        </p:nvPicPr>
        <p:blipFill>
          <a:blip r:embed="rId2"/>
          <a:srcRect/>
          <a:stretch>
            <a:fillRect/>
          </a:stretch>
        </p:blipFill>
        <p:spPr bwMode="auto">
          <a:xfrm>
            <a:off x="304800" y="1745397"/>
            <a:ext cx="4114800" cy="2903323"/>
          </a:xfrm>
          <a:prstGeom prst="rect">
            <a:avLst/>
          </a:prstGeom>
          <a:ln>
            <a:noFill/>
          </a:ln>
          <a:effectLst>
            <a:softEdge rad="112500"/>
          </a:effectLst>
        </p:spPr>
      </p:pic>
      <p:pic>
        <p:nvPicPr>
          <p:cNvPr id="6" name="Picture 5" descr="C:\Users\BHAWNA SEHGAL\Desktop\b883b3d7-09bc-424a-89ae-6f6e7fdbd15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86200"/>
            <a:ext cx="4714240" cy="2736965"/>
          </a:xfrm>
          <a:prstGeom prst="rect">
            <a:avLst/>
          </a:prstGeom>
          <a:ln>
            <a:noFill/>
          </a:ln>
          <a:effectLst>
            <a:softEdge rad="112500"/>
          </a:effectLst>
        </p:spPr>
      </p:pic>
      <p:sp>
        <p:nvSpPr>
          <p:cNvPr id="2" name="TextBox 1"/>
          <p:cNvSpPr txBox="1"/>
          <p:nvPr/>
        </p:nvSpPr>
        <p:spPr>
          <a:xfrm>
            <a:off x="152401" y="1099066"/>
            <a:ext cx="882904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Fire extinguisher in Laboratory is installed  for protection against fire during emergency situation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40120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228600"/>
            <a:ext cx="4876800" cy="830997"/>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FIRST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AID TRAINING CAMP</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5" name="Picture 4" descr="C:\Users\BHAWNA SEHGAL\Desktop\6031ddb5-772a-4159-8a84-a9aa1c3483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18" y="1976367"/>
            <a:ext cx="4648200" cy="2346325"/>
          </a:xfrm>
          <a:prstGeom prst="rect">
            <a:avLst/>
          </a:prstGeom>
          <a:ln>
            <a:noFill/>
          </a:ln>
          <a:effectLst>
            <a:softEdge rad="112500"/>
          </a:effectLst>
        </p:spPr>
      </p:pic>
      <p:pic>
        <p:nvPicPr>
          <p:cNvPr id="6" name="Picture 5" descr="C:\Users\BCA_LAB_PRINT\Desktop\e040489c-77cb-4391-9f51-7a6c963f8e42.jpg"/>
          <p:cNvPicPr/>
          <p:nvPr/>
        </p:nvPicPr>
        <p:blipFill>
          <a:blip r:embed="rId3">
            <a:extLst>
              <a:ext uri="{28A0092B-C50C-407E-A947-70E740481C1C}">
                <a14:useLocalDpi xmlns:a14="http://schemas.microsoft.com/office/drawing/2010/main" val="0"/>
              </a:ext>
            </a:extLst>
          </a:blip>
          <a:srcRect/>
          <a:stretch>
            <a:fillRect/>
          </a:stretch>
        </p:blipFill>
        <p:spPr bwMode="auto">
          <a:xfrm>
            <a:off x="3944100" y="4191000"/>
            <a:ext cx="5186045" cy="2555875"/>
          </a:xfrm>
          <a:prstGeom prst="rect">
            <a:avLst/>
          </a:prstGeom>
          <a:ln>
            <a:noFill/>
          </a:ln>
          <a:effectLst>
            <a:softEdge rad="112500"/>
          </a:effectLst>
        </p:spPr>
      </p:pic>
      <p:sp>
        <p:nvSpPr>
          <p:cNvPr id="2" name="TextBox 1"/>
          <p:cNvSpPr txBox="1"/>
          <p:nvPr/>
        </p:nvSpPr>
        <p:spPr>
          <a:xfrm>
            <a:off x="304800" y="1295400"/>
            <a:ext cx="88392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Training related to First Aid is given to the student for immediate assistance to any person suffering from minor injury/illness </a:t>
            </a:r>
            <a:r>
              <a:rPr lang="en-US" dirty="0" smtClean="0"/>
              <a:t>. </a:t>
            </a:r>
            <a:endParaRPr lang="en-US" dirty="0"/>
          </a:p>
        </p:txBody>
      </p:sp>
    </p:spTree>
    <p:extLst>
      <p:ext uri="{BB962C8B-B14F-4D97-AF65-F5344CB8AC3E}">
        <p14:creationId xmlns:p14="http://schemas.microsoft.com/office/powerpoint/2010/main" val="312954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86800" cy="3416320"/>
          </a:xfrm>
          <a:prstGeom prst="rect">
            <a:avLst/>
          </a:prstGeom>
          <a:noFill/>
        </p:spPr>
        <p:txBody>
          <a:bodyPr wrap="square" lIns="91440" tIns="45720" rIns="91440" bIns="45720">
            <a:spAutoFit/>
          </a:bodyPr>
          <a:lstStyle/>
          <a:p>
            <a:endPar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a:p>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This </a:t>
            </a:r>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document includes information regarding: </a:t>
            </a:r>
          </a:p>
          <a:p>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p>
          <a:p>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1. Solar Energy </a:t>
            </a:r>
          </a:p>
          <a:p>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2. Rain Water Harvesting </a:t>
            </a:r>
          </a:p>
          <a:p>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3. Waste Water Recycling </a:t>
            </a:r>
          </a:p>
          <a:p>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4. Restricted entry of automobiles </a:t>
            </a:r>
          </a:p>
          <a:p>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5. Pedestrian-friendly pathways </a:t>
            </a:r>
          </a:p>
        </p:txBody>
      </p:sp>
    </p:spTree>
    <p:extLst>
      <p:ext uri="{BB962C8B-B14F-4D97-AF65-F5344CB8AC3E}">
        <p14:creationId xmlns:p14="http://schemas.microsoft.com/office/powerpoint/2010/main" val="406278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56708"/>
            <a:ext cx="8153400" cy="1200329"/>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endPar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WELL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LIGHTED AND VENTILATED ROOMS</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5" name="Picture 4" descr="C:\Users\BHAWNA SEHGAL\Desktop\40597ec9-c65c-4fcc-a48d-d5fec8dc16f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43" y="2209800"/>
            <a:ext cx="4191000" cy="2709545"/>
          </a:xfrm>
          <a:prstGeom prst="rect">
            <a:avLst/>
          </a:prstGeom>
          <a:ln>
            <a:noFill/>
          </a:ln>
          <a:effectLst>
            <a:softEdge rad="112500"/>
          </a:effectLst>
        </p:spPr>
      </p:pic>
      <p:pic>
        <p:nvPicPr>
          <p:cNvPr id="6" name="Picture 5" descr="C:\Users\RCM\Desktop\45cd3ff0-d0c3-4b6e-b68f-2595e1337f6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486" y="4058920"/>
            <a:ext cx="4648201" cy="2722880"/>
          </a:xfrm>
          <a:prstGeom prst="rect">
            <a:avLst/>
          </a:prstGeom>
          <a:ln>
            <a:noFill/>
          </a:ln>
          <a:effectLst>
            <a:softEdge rad="112500"/>
          </a:effectLst>
        </p:spPr>
      </p:pic>
      <p:sp>
        <p:nvSpPr>
          <p:cNvPr id="7" name="TextBox 6"/>
          <p:cNvSpPr txBox="1"/>
          <p:nvPr/>
        </p:nvSpPr>
        <p:spPr>
          <a:xfrm>
            <a:off x="76199" y="921850"/>
            <a:ext cx="9002487" cy="1477328"/>
          </a:xfrm>
          <a:prstGeom prst="rect">
            <a:avLst/>
          </a:prstGeom>
          <a:noFill/>
        </p:spPr>
        <p:txBody>
          <a:bodyPr wrap="square" rtlCol="0">
            <a:sp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College </a:t>
            </a:r>
            <a:r>
              <a:rPr lang="en-US" b="1" dirty="0">
                <a:latin typeface="Times New Roman" pitchFamily="18" charset="0"/>
                <a:cs typeface="Times New Roman" pitchFamily="18" charset="0"/>
              </a:rPr>
              <a:t>buildings are designed in such a way that most of the rooms have windows on three sides. This architecture helps in the maximum use of natural light. Artificial light is required only during foggy or cloudy days</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037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81402"/>
            <a:ext cx="4648199" cy="461665"/>
          </a:xfrm>
          <a:prstGeom prst="rect">
            <a:avLst/>
          </a:prstGeom>
        </p:spPr>
        <p:txBody>
          <a:bodyPr wrap="square">
            <a:spAutoFit/>
          </a:bodyPr>
          <a:lstStyle/>
          <a:p>
            <a:pPr lvl="0" algn="ct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SOLAR PANEL</a:t>
            </a:r>
            <a:r>
              <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 </a:t>
            </a:r>
          </a:p>
        </p:txBody>
      </p:sp>
      <p:pic>
        <p:nvPicPr>
          <p:cNvPr id="5" name="Picture 4" descr="C:\Users\RCM\Desktop\98b8a39d-1b84-4965-9ca2-0f63faed3588.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696200" cy="3962400"/>
          </a:xfrm>
          <a:prstGeom prst="rect">
            <a:avLst/>
          </a:prstGeom>
          <a:ln>
            <a:noFill/>
          </a:ln>
          <a:effectLst>
            <a:softEdge rad="112500"/>
          </a:effectLst>
        </p:spPr>
      </p:pic>
      <p:sp>
        <p:nvSpPr>
          <p:cNvPr id="6" name="TextBox 5"/>
          <p:cNvSpPr txBox="1"/>
          <p:nvPr/>
        </p:nvSpPr>
        <p:spPr>
          <a:xfrm>
            <a:off x="457200" y="990600"/>
            <a:ext cx="8357757"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  A </a:t>
            </a:r>
            <a:r>
              <a:rPr lang="en-US" b="1" dirty="0">
                <a:latin typeface="Times New Roman" pitchFamily="18" charset="0"/>
                <a:cs typeface="Times New Roman" pitchFamily="18" charset="0"/>
              </a:rPr>
              <a:t>solar panel is installed, which is used for lighting the driveway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7116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73114"/>
            <a:ext cx="6705600" cy="830997"/>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ENTRY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AND EXIT GATE OF COLLEGE</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6" name="Picture 5" descr="C:\Users\BHAWNA SEHGAL\Desktop\1b5d4918-ffbe-42e4-9226-16cc9f4adb1e.jpg"/>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057400"/>
            <a:ext cx="6248400" cy="4114800"/>
          </a:xfrm>
          <a:prstGeom prst="rect">
            <a:avLst/>
          </a:prstGeom>
          <a:ln>
            <a:noFill/>
          </a:ln>
          <a:effectLst>
            <a:softEdge rad="112500"/>
          </a:effectLst>
        </p:spPr>
      </p:pic>
      <p:sp>
        <p:nvSpPr>
          <p:cNvPr id="7" name="TextBox 6"/>
          <p:cNvSpPr txBox="1"/>
          <p:nvPr/>
        </p:nvSpPr>
        <p:spPr>
          <a:xfrm>
            <a:off x="457200" y="757884"/>
            <a:ext cx="8458200" cy="1200329"/>
          </a:xfrm>
          <a:prstGeom prst="rect">
            <a:avLst/>
          </a:prstGeom>
          <a:noFill/>
        </p:spPr>
        <p:txBody>
          <a:bodyPr wrap="square" rtlCol="0">
            <a:spAutoFit/>
          </a:bodyPr>
          <a:lstStyle/>
          <a:p>
            <a:endParaRPr lang="en-US" b="1" dirty="0"/>
          </a:p>
          <a:p>
            <a:r>
              <a:rPr lang="en-US" b="1" dirty="0" smtClean="0">
                <a:latin typeface="Times New Roman" pitchFamily="18" charset="0"/>
                <a:cs typeface="Times New Roman" pitchFamily="18" charset="0"/>
              </a:rPr>
              <a:t>Parking </a:t>
            </a:r>
            <a:r>
              <a:rPr lang="en-US" b="1" dirty="0">
                <a:latin typeface="Times New Roman" pitchFamily="18" charset="0"/>
                <a:cs typeface="Times New Roman" pitchFamily="18" charset="0"/>
              </a:rPr>
              <a:t>is near the entry/exit gate. No vehicle of outsiders is allowed to come inside. Students and staff members are motivated to use public transport</a:t>
            </a:r>
            <a:r>
              <a:rPr lang="en-US" b="1" dirty="0"/>
              <a:t>. </a:t>
            </a:r>
            <a:endParaRPr lang="en-US" dirty="0"/>
          </a:p>
          <a:p>
            <a:endParaRPr lang="en-US" dirty="0"/>
          </a:p>
        </p:txBody>
      </p:sp>
    </p:spTree>
    <p:extLst>
      <p:ext uri="{BB962C8B-B14F-4D97-AF65-F5344CB8AC3E}">
        <p14:creationId xmlns:p14="http://schemas.microsoft.com/office/powerpoint/2010/main" val="114407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990600" y="454967"/>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kumimoji="0" lang="en-US" sz="2400" b="1" i="0" u="sng" strike="noStrike" cap="none" spc="0"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Times New Roman" pitchFamily="18" charset="0"/>
                <a:cs typeface="Times New Roman" pitchFamily="18" charset="0"/>
              </a:rPr>
              <a:t>RO PLANT FOR SAFE DRINKING WATER</a:t>
            </a:r>
            <a:endPar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5" name="TextBox 4"/>
          <p:cNvSpPr txBox="1"/>
          <p:nvPr/>
        </p:nvSpPr>
        <p:spPr>
          <a:xfrm>
            <a:off x="457200" y="1143000"/>
            <a:ext cx="8305800" cy="923330"/>
          </a:xfrm>
          <a:prstGeom prst="rect">
            <a:avLst/>
          </a:prstGeom>
          <a:noFill/>
        </p:spPr>
        <p:txBody>
          <a:bodyPr wrap="square" rtlCol="0">
            <a:spAutoFit/>
          </a:bodyPr>
          <a:lstStyle/>
          <a:p>
            <a:r>
              <a:rPr lang="en-US" b="1" dirty="0">
                <a:latin typeface="Times New Roman" pitchFamily="18" charset="0"/>
                <a:cs typeface="Times New Roman" pitchFamily="18" charset="0"/>
              </a:rPr>
              <a:t>Waste water from RO Plant is collected in two 1000 </a:t>
            </a:r>
            <a:r>
              <a:rPr lang="en-US" b="1" dirty="0" err="1">
                <a:latin typeface="Times New Roman" pitchFamily="18" charset="0"/>
                <a:cs typeface="Times New Roman" pitchFamily="18" charset="0"/>
              </a:rPr>
              <a:t>litres</a:t>
            </a:r>
            <a:r>
              <a:rPr lang="en-US" b="1" dirty="0">
                <a:latin typeface="Times New Roman" pitchFamily="18" charset="0"/>
                <a:cs typeface="Times New Roman" pitchFamily="18" charset="0"/>
              </a:rPr>
              <a:t> tanks and is used in the washrooms and for cleaning purposes</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7" name="Picture 6" descr="C:\Users\BHAWNA SEHGAL\Desktop\e0e84de5-9050-46e1-a1a0-38239a162748.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4114800" cy="2802255"/>
          </a:xfrm>
          <a:prstGeom prst="rect">
            <a:avLst/>
          </a:prstGeom>
          <a:ln>
            <a:noFill/>
          </a:ln>
          <a:effectLst>
            <a:softEdge rad="112500"/>
          </a:effectLst>
        </p:spPr>
      </p:pic>
      <p:pic>
        <p:nvPicPr>
          <p:cNvPr id="8" name="Picture 7" descr="C:\Users\BHAWNA SEHGAL\Desktop\360c7d6c-f24b-4206-a598-16b9b8b30bb3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29927"/>
            <a:ext cx="4213860" cy="3204845"/>
          </a:xfrm>
          <a:prstGeom prst="rect">
            <a:avLst/>
          </a:prstGeom>
          <a:ln>
            <a:noFill/>
          </a:ln>
          <a:effectLst>
            <a:softEdge rad="112500"/>
          </a:effectLst>
        </p:spPr>
      </p:pic>
    </p:spTree>
    <p:extLst>
      <p:ext uri="{BB962C8B-B14F-4D97-AF65-F5344CB8AC3E}">
        <p14:creationId xmlns:p14="http://schemas.microsoft.com/office/powerpoint/2010/main" val="426956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512" y="427"/>
            <a:ext cx="4662487" cy="830997"/>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WATER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SPRINKLER</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sp>
        <p:nvSpPr>
          <p:cNvPr id="5" name="TextBox 4"/>
          <p:cNvSpPr txBox="1"/>
          <p:nvPr/>
        </p:nvSpPr>
        <p:spPr>
          <a:xfrm>
            <a:off x="228600" y="990600"/>
            <a:ext cx="8763000" cy="646331"/>
          </a:xfrm>
          <a:prstGeom prst="rect">
            <a:avLst/>
          </a:prstGeom>
          <a:noFill/>
        </p:spPr>
        <p:txBody>
          <a:bodyPr wrap="square" rtlCol="0">
            <a:spAutoFit/>
          </a:bodyPr>
          <a:lstStyle/>
          <a:p>
            <a:r>
              <a:rPr lang="en-US" b="1" dirty="0">
                <a:latin typeface="Times New Roman" pitchFamily="18" charset="0"/>
                <a:cs typeface="Times New Roman" pitchFamily="18" charset="0"/>
              </a:rPr>
              <a:t>Sports ground is irrigated with a sprinkler system so that least amount of  water is wasted by </a:t>
            </a:r>
            <a:r>
              <a:rPr lang="en-US" b="1" dirty="0" smtClean="0">
                <a:latin typeface="Times New Roman" pitchFamily="18" charset="0"/>
                <a:cs typeface="Times New Roman" pitchFamily="18" charset="0"/>
              </a:rPr>
              <a:t>evaporation .</a:t>
            </a:r>
            <a:endParaRPr lang="en-US" dirty="0">
              <a:latin typeface="Times New Roman" pitchFamily="18" charset="0"/>
              <a:cs typeface="Times New Roman" pitchFamily="18" charset="0"/>
            </a:endParaRPr>
          </a:p>
        </p:txBody>
      </p:sp>
      <p:pic>
        <p:nvPicPr>
          <p:cNvPr id="6" name="Picture 5" descr="C:\Users\RCM\Desktop\542694fc-d0c7-41f9-8ce2-d715ae2f10d7.jpg"/>
          <p:cNvPicPr/>
          <p:nvPr/>
        </p:nvPicPr>
        <p:blipFill>
          <a:blip r:embed="rId2"/>
          <a:srcRect/>
          <a:stretch>
            <a:fillRect/>
          </a:stretch>
        </p:blipFill>
        <p:spPr bwMode="auto">
          <a:xfrm>
            <a:off x="1371600" y="1828800"/>
            <a:ext cx="6781800" cy="4372610"/>
          </a:xfrm>
          <a:prstGeom prst="rect">
            <a:avLst/>
          </a:prstGeom>
          <a:ln>
            <a:noFill/>
          </a:ln>
          <a:effectLst>
            <a:softEdge rad="112500"/>
          </a:effectLst>
        </p:spPr>
      </p:pic>
    </p:spTree>
    <p:extLst>
      <p:ext uri="{BB962C8B-B14F-4D97-AF65-F5344CB8AC3E}">
        <p14:creationId xmlns:p14="http://schemas.microsoft.com/office/powerpoint/2010/main" val="303402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7300" y="-252502"/>
            <a:ext cx="6629400" cy="1200329"/>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endParaRPr>
          </a:p>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rPr>
              <a:t>GREENERY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rPr>
              <a:t>AROUND THE CAMPUS</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endParaRPr>
          </a:p>
        </p:txBody>
      </p:sp>
      <p:pic>
        <p:nvPicPr>
          <p:cNvPr id="5" name="Picture 4" descr="C:\Users\RCM\Desktop\30255923-77ce-4aec-b499-f49777c884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4267200" cy="2578100"/>
          </a:xfrm>
          <a:prstGeom prst="rect">
            <a:avLst/>
          </a:prstGeom>
          <a:ln>
            <a:noFill/>
          </a:ln>
          <a:effectLst>
            <a:softEdge rad="112500"/>
          </a:effectLst>
        </p:spPr>
      </p:pic>
      <p:pic>
        <p:nvPicPr>
          <p:cNvPr id="6" name="Picture 5" descr="C:\Users\ADMIN-COM\Desktop\5de94e1b-98e9-44f1-8819-accdb17ff2f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97300"/>
            <a:ext cx="4300855" cy="2853055"/>
          </a:xfrm>
          <a:prstGeom prst="rect">
            <a:avLst/>
          </a:prstGeom>
          <a:ln>
            <a:noFill/>
          </a:ln>
          <a:effectLst>
            <a:softEdge rad="112500"/>
          </a:effectLst>
        </p:spPr>
      </p:pic>
      <p:sp>
        <p:nvSpPr>
          <p:cNvPr id="3" name="TextBox 2"/>
          <p:cNvSpPr txBox="1"/>
          <p:nvPr/>
        </p:nvSpPr>
        <p:spPr>
          <a:xfrm>
            <a:off x="1447800" y="838200"/>
            <a:ext cx="184731" cy="369332"/>
          </a:xfrm>
          <a:prstGeom prst="rect">
            <a:avLst/>
          </a:prstGeom>
          <a:noFill/>
        </p:spPr>
        <p:txBody>
          <a:bodyPr wrap="none" rtlCol="0">
            <a:spAutoFit/>
          </a:bodyPr>
          <a:lstStyle/>
          <a:p>
            <a:endParaRPr lang="en-US" dirty="0"/>
          </a:p>
        </p:txBody>
      </p:sp>
      <p:sp>
        <p:nvSpPr>
          <p:cNvPr id="7" name="TextBox 6"/>
          <p:cNvSpPr txBox="1"/>
          <p:nvPr/>
        </p:nvSpPr>
        <p:spPr>
          <a:xfrm>
            <a:off x="457200" y="838200"/>
            <a:ext cx="8769950" cy="646331"/>
          </a:xfrm>
          <a:prstGeom prst="rect">
            <a:avLst/>
          </a:prstGeom>
          <a:noFill/>
        </p:spPr>
        <p:txBody>
          <a:bodyPr wrap="square" rtlCol="0">
            <a:sp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Lush green ground and trees in the college add greenery around the campus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9300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37167"/>
            <a:ext cx="7238999" cy="1200329"/>
          </a:xfrm>
          <a:prstGeom prst="rect">
            <a:avLst/>
          </a:prstGeom>
        </p:spPr>
        <p:txBody>
          <a:bodyPr wrap="square">
            <a:spAutoFit/>
          </a:bodyPr>
          <a:lstStyle/>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endPar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a:p>
            <a:pPr lvl="0" algn="ctr"/>
            <a:r>
              <a:rPr lang="en-US" sz="2400" b="1" u="sng" dirty="0" smtClean="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TREE </a:t>
            </a:r>
            <a:r>
              <a:rPr lang="en-US" sz="2400" b="1" u="sng"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rPr>
              <a:t>PLANTATION IN THE CAMPUS</a:t>
            </a:r>
            <a:endParaRPr lang="en-US"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Times New Roman" pitchFamily="18" charset="0"/>
              <a:cs typeface="Times New Roman" pitchFamily="18" charset="0"/>
            </a:endParaRPr>
          </a:p>
        </p:txBody>
      </p:sp>
      <p:pic>
        <p:nvPicPr>
          <p:cNvPr id="5" name="Picture 4" descr="C:\Users\BCA_LAB_PRINT\Desktop\5edc782f-41fe-49e9-a348-0c0f8245ae3a.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191000" cy="3227705"/>
          </a:xfrm>
          <a:prstGeom prst="rect">
            <a:avLst/>
          </a:prstGeom>
          <a:ln>
            <a:noFill/>
          </a:ln>
          <a:effectLst>
            <a:softEdge rad="112500"/>
          </a:effectLst>
        </p:spPr>
      </p:pic>
      <p:pic>
        <p:nvPicPr>
          <p:cNvPr id="6" name="Picture 5" descr="C:\Users\BCA_LAB_PRINT\Desktop\e47f4b9e-1c70-4252-8833-ffb6333bfed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81400"/>
            <a:ext cx="4515485" cy="3001010"/>
          </a:xfrm>
          <a:prstGeom prst="rect">
            <a:avLst/>
          </a:prstGeom>
          <a:ln>
            <a:noFill/>
          </a:ln>
          <a:effectLst>
            <a:softEdge rad="112500"/>
          </a:effectLst>
        </p:spPr>
      </p:pic>
      <p:sp>
        <p:nvSpPr>
          <p:cNvPr id="2" name="TextBox 1"/>
          <p:cNvSpPr txBox="1"/>
          <p:nvPr/>
        </p:nvSpPr>
        <p:spPr>
          <a:xfrm>
            <a:off x="228600" y="990600"/>
            <a:ext cx="8630285"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Tree Plantation is done every year and students are encouraged to take care of the plants </a:t>
            </a:r>
            <a:r>
              <a:rPr lang="en-US" dirty="0" smtClean="0"/>
              <a:t>.</a:t>
            </a:r>
            <a:endParaRPr lang="en-US" dirty="0"/>
          </a:p>
        </p:txBody>
      </p:sp>
    </p:spTree>
    <p:extLst>
      <p:ext uri="{BB962C8B-B14F-4D97-AF65-F5344CB8AC3E}">
        <p14:creationId xmlns:p14="http://schemas.microsoft.com/office/powerpoint/2010/main" val="248638088"/>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333</TotalTime>
  <Words>307</Words>
  <Application>Microsoft Office PowerPoint</Application>
  <PresentationFormat>On-screen Show (4:3)</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BCA_LAB_PRINT</dc:creator>
  <cp:lastModifiedBy>BCA_LAB_PRINT</cp:lastModifiedBy>
  <cp:revision>49</cp:revision>
  <dcterms:created xsi:type="dcterms:W3CDTF">2021-08-24T18:04:18Z</dcterms:created>
  <dcterms:modified xsi:type="dcterms:W3CDTF">2021-10-28T20:12:55Z</dcterms:modified>
</cp:coreProperties>
</file>